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9" r:id="rId9"/>
    <p:sldId id="262" r:id="rId10"/>
    <p:sldId id="263" r:id="rId11"/>
    <p:sldId id="266" r:id="rId12"/>
    <p:sldId id="268" r:id="rId13"/>
    <p:sldId id="271" r:id="rId14"/>
    <p:sldId id="270" r:id="rId15"/>
    <p:sldId id="264" r:id="rId16"/>
    <p:sldId id="265" r:id="rId17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43"/>
  </p:normalViewPr>
  <p:slideViewPr>
    <p:cSldViewPr snapToGrid="0" snapToObjects="1">
      <p:cViewPr varScale="1">
        <p:scale>
          <a:sx n="86" d="100"/>
          <a:sy n="86" d="100"/>
        </p:scale>
        <p:origin x="126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530BA-54DC-49E2-8843-2784E7F8F5CA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66DA5-AB40-41BA-A0FB-779569F83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95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C5338-B905-4B44-8541-3A1492748A01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FA608-9E07-4AF7-A1C5-B7734023B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95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FA608-9E07-4AF7-A1C5-B7734023B4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3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Walk</a:t>
            </a:r>
            <a:r>
              <a:rPr lang="en-US" baseline="0" dirty="0" smtClean="0"/>
              <a:t> through steps to renew on blue sheet. </a:t>
            </a:r>
            <a:r>
              <a:rPr lang="en-US" baseline="0" dirty="0" smtClean="0"/>
              <a:t>Point </a:t>
            </a:r>
            <a:r>
              <a:rPr lang="en-US" baseline="0" dirty="0" smtClean="0"/>
              <a:t>out 542 may count as 3 of 6 semester hours.  Point out out-of-state option for </a:t>
            </a:r>
            <a:r>
              <a:rPr lang="en-US" baseline="0" dirty="0" err="1" smtClean="0"/>
              <a:t>Prov</a:t>
            </a:r>
            <a:r>
              <a:rPr lang="en-US" baseline="0" dirty="0" smtClean="0"/>
              <a:t> renewal. DPPD = could be private school?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FA608-9E07-4AF7-A1C5-B7734023B4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75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Apply for professional before July 1 if eligible!</a:t>
            </a:r>
          </a:p>
          <a:p>
            <a:r>
              <a:rPr lang="en-US" dirty="0" smtClean="0"/>
              <a:t>Existing</a:t>
            </a:r>
            <a:r>
              <a:rPr lang="en-US" baseline="0" dirty="0" smtClean="0"/>
              <a:t> provisional certificates will get the name change, but should not lose a year of their validity.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FA608-9E07-4AF7-A1C5-B7734023B4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628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FA608-9E07-4AF7-A1C5-B7734023B4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143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FA608-9E07-4AF7-A1C5-B7734023B4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92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FA608-9E07-4AF7-A1C5-B7734023B4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381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FA608-9E07-4AF7-A1C5-B7734023B4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25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Log in to my teacher account and try links along left,</a:t>
            </a:r>
            <a:r>
              <a:rPr lang="en-US" baseline="0" dirty="0" smtClean="0"/>
              <a:t> especially view/update prof development for entering college credits and viewing </a:t>
            </a:r>
            <a:r>
              <a:rPr lang="en-US" baseline="0" dirty="0" err="1" smtClean="0"/>
              <a:t>scech</a:t>
            </a:r>
            <a:r>
              <a:rPr lang="en-US" baseline="0" dirty="0" smtClean="0"/>
              <a:t> info.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FA608-9E07-4AF7-A1C5-B7734023B4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13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FA608-9E07-4AF7-A1C5-B7734023B4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1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Specific</a:t>
            </a:r>
            <a:r>
              <a:rPr lang="en-US" baseline="0" dirty="0" smtClean="0"/>
              <a:t> personal situations – save for Shari one-on-one at end of session.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FA608-9E07-4AF7-A1C5-B7734023B4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47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Teachers</a:t>
            </a:r>
            <a:r>
              <a:rPr lang="en-US" baseline="0" dirty="0" smtClean="0"/>
              <a:t> keep track of their own answers, we brought one T-shirt as prize for person who got all correct, for tie-breaker maybe person who travelled farthest to get here? Or challenging extra credit question?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FA608-9E07-4AF7-A1C5-B7734023B4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81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FA608-9E07-4AF7-A1C5-B7734023B4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04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FA608-9E07-4AF7-A1C5-B7734023B4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06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FA608-9E07-4AF7-A1C5-B7734023B4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87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FA608-9E07-4AF7-A1C5-B7734023B4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26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FA608-9E07-4AF7-A1C5-B7734023B4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42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796117"/>
            <a:ext cx="10363200" cy="946891"/>
          </a:xfrm>
        </p:spPr>
        <p:txBody>
          <a:bodyPr/>
          <a:lstStyle>
            <a:lvl1pPr algn="ctr">
              <a:defRPr sz="38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743008"/>
            <a:ext cx="8534400" cy="534715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r>
              <a:rPr lang="en-US" sz="2400" dirty="0" smtClean="0">
                <a:solidFill>
                  <a:srgbClr val="B40023"/>
                </a:solidFill>
                <a:latin typeface="Constantia"/>
                <a:cs typeface="Constantia"/>
              </a:rPr>
              <a:t>Subtitle here</a:t>
            </a:r>
            <a:endParaRPr lang="en-US" sz="2400" dirty="0">
              <a:solidFill>
                <a:srgbClr val="B40023"/>
              </a:solidFill>
              <a:latin typeface="Constantia"/>
              <a:cs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008590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fld id="{47A55717-EB62-2F4F-AD7D-B8288E197F68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   </a:t>
            </a:r>
            <a:fld id="{7CC364B6-35E5-A045-8C5F-DBEE51533F5F}" type="datetimeFigureOut">
              <a:rPr lang="en-US" smtClean="0"/>
              <a:pPr>
                <a:defRPr/>
              </a:pPr>
              <a:t>10/17/2017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fld id="{47A55717-EB62-2F4F-AD7D-B8288E197F68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   </a:t>
            </a:r>
            <a:fld id="{7CC364B6-35E5-A045-8C5F-DBEE51533F5F}" type="datetimeFigureOut">
              <a:rPr lang="en-US" smtClean="0"/>
              <a:pPr>
                <a:defRPr/>
              </a:pPr>
              <a:t>10/17/2017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fld id="{47A55717-EB62-2F4F-AD7D-B8288E197F68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   </a:t>
            </a:r>
            <a:fld id="{7CC364B6-35E5-A045-8C5F-DBEE51533F5F}" type="datetimeFigureOut">
              <a:rPr lang="en-US" smtClean="0"/>
              <a:pPr>
                <a:defRPr/>
              </a:pPr>
              <a:t>10/17/2017</a:t>
            </a:fld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5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BA799-38BA-6048-BD1A-3102FBE98DC4}" type="datetimeFigureOut">
              <a:rPr lang="en-US"/>
              <a:pPr>
                <a:defRPr/>
              </a:pPr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2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solidFill>
                  <a:scrgbClr r="0" g="0" b="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fld id="{47A55717-EB62-2F4F-AD7D-B8288E197F68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   </a:t>
            </a:r>
            <a:fld id="{7CC364B6-35E5-A045-8C5F-DBEE51533F5F}" type="datetimeFigureOut">
              <a:rPr lang="en-US" smtClean="0"/>
              <a:pPr>
                <a:defRPr/>
              </a:pPr>
              <a:t>10/17/2017</a:t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8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fld id="{47A55717-EB62-2F4F-AD7D-B8288E197F68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   </a:t>
            </a:r>
            <a:fld id="{7CC364B6-35E5-A045-8C5F-DBEE51533F5F}" type="datetimeFigureOut">
              <a:rPr lang="en-US" smtClean="0"/>
              <a:pPr>
                <a:defRPr/>
              </a:pPr>
              <a:t>10/17/2017</a:t>
            </a:fld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6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fld id="{47A55717-EB62-2F4F-AD7D-B8288E197F68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   </a:t>
            </a:r>
            <a:fld id="{7CC364B6-35E5-A045-8C5F-DBEE51533F5F}" type="datetimeFigureOut">
              <a:rPr lang="en-US" smtClean="0"/>
              <a:pPr>
                <a:defRPr/>
              </a:pPr>
              <a:t>10/17/2017</a:t>
            </a:fld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4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fld id="{47A55717-EB62-2F4F-AD7D-B8288E197F68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   </a:t>
            </a:r>
            <a:fld id="{7CC364B6-35E5-A045-8C5F-DBEE51533F5F}" type="datetimeFigureOut">
              <a:rPr lang="en-US" smtClean="0"/>
              <a:pPr>
                <a:defRPr/>
              </a:pPr>
              <a:t>10/17/2017</a:t>
            </a:fld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2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7A55717-EB62-2F4F-AD7D-B8288E197F68}" type="slidenum">
              <a:rPr lang="en-US"/>
              <a:pPr>
                <a:defRPr/>
              </a:pPr>
              <a:t>‹#›</a:t>
            </a:fld>
            <a:r>
              <a:rPr lang="en-US" dirty="0"/>
              <a:t>    </a:t>
            </a:r>
            <a:fld id="{7CC364B6-35E5-A045-8C5F-DBEE51533F5F}" type="datetimeFigureOut">
              <a:rPr lang="en-US"/>
              <a:pPr>
                <a:defRPr/>
              </a:pPr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800" kern="1200" baseline="0">
          <a:solidFill>
            <a:srgbClr val="9F0000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3200" kern="1200">
          <a:solidFill>
            <a:srgbClr val="595959"/>
          </a:solidFill>
          <a:latin typeface="Constantia"/>
          <a:ea typeface="ＭＳ Ｐゴシック" charset="0"/>
          <a:cs typeface="Constanti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800" kern="1200">
          <a:solidFill>
            <a:srgbClr val="595959"/>
          </a:solidFill>
          <a:latin typeface="Constantia"/>
          <a:ea typeface="ＭＳ Ｐゴシック" charset="0"/>
          <a:cs typeface="Constanti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400" kern="1200">
          <a:solidFill>
            <a:srgbClr val="595959"/>
          </a:solidFill>
          <a:latin typeface="Constantia"/>
          <a:ea typeface="ＭＳ Ｐゴシック" charset="0"/>
          <a:cs typeface="Constanti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 kern="1200">
          <a:solidFill>
            <a:srgbClr val="595959"/>
          </a:solidFill>
          <a:latin typeface="Constantia"/>
          <a:ea typeface="ＭＳ Ｐゴシック" charset="0"/>
          <a:cs typeface="Constanti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 kern="1200">
          <a:solidFill>
            <a:srgbClr val="595959"/>
          </a:solidFill>
          <a:latin typeface="Constantia"/>
          <a:ea typeface="ＭＳ Ｐゴシック" charset="0"/>
          <a:cs typeface="Constant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calvin-renew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higan.gov/documents/mde/How_to_Read_Effectiveness_Rating_Screen_532410_7.pdf" TargetMode="External"/><Relationship Id="rId7" Type="http://schemas.openxmlformats.org/officeDocument/2006/relationships/hyperlink" Target="mailto:Mde-edevals@michigan.go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alvin.edu/academic/education/danielson.docx" TargetMode="External"/><Relationship Id="rId5" Type="http://schemas.openxmlformats.org/officeDocument/2006/relationships/hyperlink" Target="http://www.michigan.gov/mde/0,4615,7-140-5683_75438_78532-447431--,00.html" TargetMode="External"/><Relationship Id="rId4" Type="http://schemas.openxmlformats.org/officeDocument/2006/relationships/hyperlink" Target="http://www.michigan.gov/documents/mde/Educator_Evaluations_FAQs_522134_7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bpts.org/national-board-certification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alvin.edu/academics/departments-programs/graduate-studies-in-education/academic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doe.state.mi.us/MOECS/Login.asp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inyurl.com/moecs-instructio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rooks@calvin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hoekstr@calvin.edu" TargetMode="External"/><Relationship Id="rId4" Type="http://schemas.openxmlformats.org/officeDocument/2006/relationships/hyperlink" Target="mailto:certification@calvin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alvin.edu/academics/departments-programs/education/academics/endorsement-progra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Teacher Certification in Michigan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19,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13317"/>
            <a:ext cx="10972800" cy="114857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Types of Certificates and </a:t>
            </a:r>
            <a:r>
              <a:rPr lang="en-US" sz="4000" dirty="0" smtClean="0"/>
              <a:t>Steps </a:t>
            </a:r>
            <a:r>
              <a:rPr lang="en-US" sz="4000" dirty="0"/>
              <a:t>to </a:t>
            </a:r>
            <a:r>
              <a:rPr lang="en-US" sz="4000" dirty="0" smtClean="0"/>
              <a:t>Renew - 2017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1893"/>
            <a:ext cx="10972800" cy="4364271"/>
          </a:xfrm>
        </p:spPr>
        <p:txBody>
          <a:bodyPr/>
          <a:lstStyle/>
          <a:p>
            <a:r>
              <a:rPr lang="en-US" dirty="0"/>
              <a:t>Provisional</a:t>
            </a:r>
          </a:p>
          <a:p>
            <a:r>
              <a:rPr lang="en-US" dirty="0"/>
              <a:t>Provisional Renewal</a:t>
            </a:r>
          </a:p>
          <a:p>
            <a:r>
              <a:rPr lang="en-US" dirty="0"/>
              <a:t>Professional </a:t>
            </a:r>
          </a:p>
          <a:p>
            <a:r>
              <a:rPr lang="en-US" dirty="0"/>
              <a:t>Professional Renewal</a:t>
            </a:r>
          </a:p>
          <a:p>
            <a:r>
              <a:rPr lang="en-US" dirty="0"/>
              <a:t>Advanced Professional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55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464" y="206297"/>
            <a:ext cx="10972800" cy="81403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Types of Certificates and </a:t>
            </a:r>
            <a:r>
              <a:rPr lang="en-US" sz="4000" dirty="0" smtClean="0"/>
              <a:t>Steps </a:t>
            </a:r>
            <a:r>
              <a:rPr lang="en-US" sz="4000" dirty="0"/>
              <a:t>to </a:t>
            </a:r>
            <a:r>
              <a:rPr lang="en-US" sz="4000" dirty="0" smtClean="0"/>
              <a:t>Renew – 2018!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395488"/>
              </p:ext>
            </p:extLst>
          </p:nvPr>
        </p:nvGraphicFramePr>
        <p:xfrm>
          <a:off x="427464" y="1170879"/>
          <a:ext cx="10790664" cy="49213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96888">
                  <a:extLst>
                    <a:ext uri="{9D8B030D-6E8A-4147-A177-3AD203B41FA5}">
                      <a16:colId xmlns:a16="http://schemas.microsoft.com/office/drawing/2014/main" val="2041086722"/>
                    </a:ext>
                  </a:extLst>
                </a:gridCol>
                <a:gridCol w="4516904">
                  <a:extLst>
                    <a:ext uri="{9D8B030D-6E8A-4147-A177-3AD203B41FA5}">
                      <a16:colId xmlns:a16="http://schemas.microsoft.com/office/drawing/2014/main" val="3435343997"/>
                    </a:ext>
                  </a:extLst>
                </a:gridCol>
                <a:gridCol w="2676872">
                  <a:extLst>
                    <a:ext uri="{9D8B030D-6E8A-4147-A177-3AD203B41FA5}">
                      <a16:colId xmlns:a16="http://schemas.microsoft.com/office/drawing/2014/main" val="2672636434"/>
                    </a:ext>
                  </a:extLst>
                </a:gridCol>
              </a:tblGrid>
              <a:tr h="383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433969"/>
                  </a:ext>
                </a:extLst>
              </a:tr>
              <a:tr h="66108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Provisional</a:t>
                      </a:r>
                      <a:r>
                        <a:rPr lang="en-US" dirty="0" smtClean="0"/>
                        <a:t>, valid 6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Standard</a:t>
                      </a:r>
                      <a:endParaRPr lang="en-US" b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Valid 5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Expected</a:t>
                      </a:r>
                      <a:r>
                        <a:rPr lang="en-US" baseline="0" dirty="0" smtClean="0"/>
                        <a:t> Nov. 15, 2017?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63849"/>
                  </a:ext>
                </a:extLst>
              </a:tr>
              <a:tr h="122772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Provisional Renewal</a:t>
                      </a:r>
                      <a:r>
                        <a:rPr lang="en-US" dirty="0" smtClean="0"/>
                        <a:t>, valid 3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Standard Renewal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Valid 5 years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Unlimited</a:t>
                      </a:r>
                      <a:r>
                        <a:rPr lang="en-US" baseline="0" dirty="0" smtClean="0"/>
                        <a:t> renewals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DPPD will be allowed.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Expected Nov. 15, 2017?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923508"/>
                  </a:ext>
                </a:extLst>
              </a:tr>
              <a:tr h="66108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Professional</a:t>
                      </a:r>
                      <a:r>
                        <a:rPr lang="en-US" b="0" dirty="0" smtClean="0"/>
                        <a:t>, valid</a:t>
                      </a:r>
                      <a:r>
                        <a:rPr lang="en-US" b="0" baseline="0" dirty="0" smtClean="0"/>
                        <a:t> 5 years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 three effective or highly effective ratings in MOECS.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July 1,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955900"/>
                  </a:ext>
                </a:extLst>
              </a:tr>
              <a:tr h="66108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Professional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smtClean="0"/>
                        <a:t>Renewal</a:t>
                      </a:r>
                      <a:r>
                        <a:rPr lang="en-US" b="0" baseline="0" dirty="0" smtClean="0"/>
                        <a:t>, valid 5 years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r>
                        <a:rPr lang="en-US" baseline="0" dirty="0" smtClean="0"/>
                        <a:t> renew once based on valid out-of-state certificate and one year teaching experience.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Expected Nov. 15, 2017?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550173"/>
                  </a:ext>
                </a:extLst>
              </a:tr>
              <a:tr h="38300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Advanced </a:t>
                      </a:r>
                      <a:r>
                        <a:rPr lang="en-US" b="1" dirty="0" smtClean="0"/>
                        <a:t>Professional</a:t>
                      </a:r>
                      <a:r>
                        <a:rPr lang="en-US" b="0" dirty="0" smtClean="0"/>
                        <a:t>, valid 5 years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changes.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128915"/>
                  </a:ext>
                </a:extLst>
              </a:tr>
              <a:tr h="94440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All certificates </a:t>
                      </a:r>
                      <a:r>
                        <a:rPr lang="en-US" b="0" dirty="0" smtClean="0"/>
                        <a:t>– requirements must be completed “within the previous 3 (or 5) years.”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Requirements can be completed anytime </a:t>
                      </a:r>
                      <a:r>
                        <a:rPr lang="en-US" dirty="0" smtClean="0"/>
                        <a:t>after </a:t>
                      </a:r>
                      <a:r>
                        <a:rPr lang="en-US" dirty="0" smtClean="0"/>
                        <a:t>the issue date of your last certificate.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Expected Nov. 15, 2017?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210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76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13317"/>
            <a:ext cx="10972800" cy="90324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Webpage with updated requirements: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29161"/>
            <a:ext cx="10972800" cy="4197004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>
              <a:hlinkClick r:id="rId3"/>
            </a:endParaRPr>
          </a:p>
          <a:p>
            <a:pPr marL="0" indent="0">
              <a:buNone/>
            </a:pPr>
            <a:r>
              <a:rPr lang="en-US" b="1" u="sng" dirty="0" smtClean="0">
                <a:hlinkClick r:id="rId3"/>
              </a:rPr>
              <a:t>https</a:t>
            </a:r>
            <a:r>
              <a:rPr lang="en-US" b="1" u="sng" dirty="0">
                <a:hlinkClick r:id="rId3"/>
              </a:rPr>
              <a:t>://tinyurl.com/calvin-renew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10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13317"/>
            <a:ext cx="10972800" cy="90324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Teacher Evaluation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16567"/>
            <a:ext cx="10972800" cy="4609598"/>
          </a:xfrm>
        </p:spPr>
        <p:txBody>
          <a:bodyPr/>
          <a:lstStyle/>
          <a:p>
            <a:r>
              <a:rPr lang="en-US" sz="2400" dirty="0"/>
              <a:t>Optional for private </a:t>
            </a:r>
            <a:r>
              <a:rPr lang="en-US" sz="2400" dirty="0" smtClean="0"/>
              <a:t>schools – Beginning fall 2017, nonpublic schools may enter the past three years of ratings into the Nonpublic School Personnel Report (NPSPR).</a:t>
            </a:r>
          </a:p>
          <a:p>
            <a:r>
              <a:rPr lang="en-US" sz="2400" dirty="0" smtClean="0"/>
              <a:t>Public schools enter ratings into the Registry </a:t>
            </a:r>
            <a:r>
              <a:rPr lang="en-US" sz="2400" dirty="0"/>
              <a:t>of Educational Personnel (REP</a:t>
            </a:r>
            <a:r>
              <a:rPr lang="en-US" sz="2400" dirty="0" smtClean="0"/>
              <a:t>).</a:t>
            </a:r>
            <a:endParaRPr lang="en-US" sz="2400" dirty="0"/>
          </a:p>
          <a:p>
            <a:r>
              <a:rPr lang="en-US" sz="2400" dirty="0" smtClean="0"/>
              <a:t>Teachers can then log into MOECS to </a:t>
            </a:r>
            <a:r>
              <a:rPr lang="en-US" sz="2400" dirty="0" smtClean="0">
                <a:hlinkClick r:id="rId3"/>
              </a:rPr>
              <a:t>view evaluation data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smtClean="0"/>
              <a:t>“</a:t>
            </a:r>
            <a:r>
              <a:rPr lang="en-US" sz="2400" dirty="0" smtClean="0"/>
              <a:t>No Ratings Available” – ask your principal if your school is participating.</a:t>
            </a:r>
          </a:p>
          <a:p>
            <a:r>
              <a:rPr lang="en-US" sz="2400" dirty="0" smtClean="0">
                <a:hlinkClick r:id="rId4"/>
              </a:rPr>
              <a:t>Michigan Educator Evaluations FAQ</a:t>
            </a:r>
            <a:r>
              <a:rPr lang="en-US" sz="2400" dirty="0" smtClean="0"/>
              <a:t> and </a:t>
            </a:r>
            <a:r>
              <a:rPr lang="en-US" sz="2400" dirty="0" smtClean="0">
                <a:hlinkClick r:id="rId5"/>
              </a:rPr>
              <a:t>Webinars</a:t>
            </a:r>
            <a:endParaRPr lang="en-US" sz="2400" dirty="0" smtClean="0"/>
          </a:p>
          <a:p>
            <a:r>
              <a:rPr lang="en-US" sz="2400" dirty="0" smtClean="0"/>
              <a:t>At Calvin, we are piloting the </a:t>
            </a:r>
            <a:r>
              <a:rPr lang="en-US" sz="2400" dirty="0" smtClean="0">
                <a:hlinkClick r:id="rId6"/>
              </a:rPr>
              <a:t>Danielson Evaluation</a:t>
            </a:r>
            <a:r>
              <a:rPr lang="en-US" sz="2400" dirty="0" smtClean="0"/>
              <a:t> with current students.</a:t>
            </a:r>
          </a:p>
          <a:p>
            <a:r>
              <a:rPr lang="en-US" sz="2400" dirty="0" smtClean="0"/>
              <a:t>MDE contact: Email </a:t>
            </a:r>
            <a:r>
              <a:rPr lang="en-US" sz="2400" dirty="0" smtClean="0">
                <a:hlinkClick r:id="rId7"/>
              </a:rPr>
              <a:t>Mde-edevals@michigan.gov</a:t>
            </a:r>
            <a:r>
              <a:rPr lang="en-US" sz="2400" dirty="0" smtClean="0"/>
              <a:t>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196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423" t="23284" r="59593" b="5040"/>
          <a:stretch/>
        </p:blipFill>
        <p:spPr>
          <a:xfrm>
            <a:off x="289932" y="189571"/>
            <a:ext cx="10694020" cy="614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53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13317"/>
            <a:ext cx="10972800" cy="114857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Other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1893"/>
            <a:ext cx="10972800" cy="4364271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National </a:t>
            </a:r>
            <a:r>
              <a:rPr lang="en-US" dirty="0" smtClean="0">
                <a:hlinkClick r:id="rId3"/>
              </a:rPr>
              <a:t>Board Certification</a:t>
            </a:r>
            <a:endParaRPr lang="en-US" dirty="0" smtClean="0"/>
          </a:p>
          <a:p>
            <a:pPr lvl="1"/>
            <a:r>
              <a:rPr lang="en-US" dirty="0" smtClean="0"/>
              <a:t>Requires certification in at least one state, three years of teaching experience, and </a:t>
            </a:r>
            <a:r>
              <a:rPr lang="en-US" dirty="0" smtClean="0"/>
              <a:t>completion of </a:t>
            </a:r>
            <a:r>
              <a:rPr lang="en-US" dirty="0" smtClean="0"/>
              <a:t>a rigorous portfolio process.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Administrator Certificate</a:t>
            </a:r>
          </a:p>
          <a:p>
            <a:pPr lvl="1"/>
            <a:r>
              <a:rPr lang="en-US" dirty="0" smtClean="0"/>
              <a:t>Required by MDE for principals and administrators.</a:t>
            </a:r>
          </a:p>
          <a:p>
            <a:pPr lvl="1"/>
            <a:r>
              <a:rPr lang="en-US" dirty="0" smtClean="0"/>
              <a:t>Complete an approved </a:t>
            </a:r>
            <a:r>
              <a:rPr lang="en-US" dirty="0" smtClean="0">
                <a:hlinkClick r:id="rId4"/>
              </a:rPr>
              <a:t>Educational Leadership</a:t>
            </a:r>
            <a:r>
              <a:rPr lang="en-US" dirty="0" smtClean="0"/>
              <a:t> Master’s Degree Program.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81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13317"/>
            <a:ext cx="10972800" cy="114857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MOECS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1893"/>
            <a:ext cx="10972800" cy="436427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Michigan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Online</a:t>
            </a:r>
          </a:p>
          <a:p>
            <a:pPr marL="0" indent="0">
              <a:buNone/>
            </a:pPr>
            <a:r>
              <a:rPr lang="en-US" dirty="0"/>
              <a:t>Educator </a:t>
            </a:r>
          </a:p>
          <a:p>
            <a:pPr marL="0" indent="0">
              <a:buNone/>
            </a:pPr>
            <a:r>
              <a:rPr lang="en-US" dirty="0"/>
              <a:t>Certification </a:t>
            </a:r>
          </a:p>
          <a:p>
            <a:pPr marL="0" indent="0">
              <a:buNone/>
            </a:pPr>
            <a:r>
              <a:rPr lang="en-US" dirty="0" smtClean="0"/>
              <a:t>System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Website - </a:t>
            </a:r>
            <a:r>
              <a:rPr lang="en-US" sz="2800" dirty="0" smtClean="0">
                <a:hlinkClick r:id="rId3"/>
              </a:rPr>
              <a:t>https</a:t>
            </a:r>
            <a:r>
              <a:rPr lang="en-US" sz="2800" dirty="0">
                <a:hlinkClick r:id="rId3"/>
              </a:rPr>
              <a:t>://mdoe.state.mi.us/MOECS/Login.aspx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Instructions - </a:t>
            </a:r>
            <a:r>
              <a:rPr lang="en-US" sz="2800" dirty="0">
                <a:hlinkClick r:id="rId4"/>
              </a:rPr>
              <a:t>https://</a:t>
            </a:r>
            <a:r>
              <a:rPr lang="en-US" sz="2800" dirty="0" smtClean="0">
                <a:hlinkClick r:id="rId4"/>
              </a:rPr>
              <a:t>tinyurl.com/moecs-instructions</a:t>
            </a:r>
            <a:r>
              <a:rPr lang="en-US" sz="2800" dirty="0" smtClean="0"/>
              <a:t> 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0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Certification in Michigan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Jim Rooks, Calvin College Dean of Education                  </a:t>
            </a:r>
            <a:r>
              <a:rPr lang="en-US" dirty="0">
                <a:hlinkClick r:id="rId3"/>
              </a:rPr>
              <a:t>jrooks@calvin.edu</a:t>
            </a:r>
            <a:endParaRPr lang="en-US" dirty="0"/>
          </a:p>
          <a:p>
            <a:r>
              <a:rPr lang="en-US" dirty="0"/>
              <a:t>Shari Brouwer, Teacher Certification </a:t>
            </a:r>
            <a:r>
              <a:rPr lang="en-US" dirty="0">
                <a:hlinkClick r:id="rId4"/>
              </a:rPr>
              <a:t>certification@calvin.edu</a:t>
            </a:r>
            <a:r>
              <a:rPr lang="en-US" dirty="0"/>
              <a:t> </a:t>
            </a:r>
          </a:p>
          <a:p>
            <a:r>
              <a:rPr lang="en-US" dirty="0"/>
              <a:t>Cindi Hoekstra, Graduate Studies             </a:t>
            </a:r>
            <a:r>
              <a:rPr lang="en-US" dirty="0">
                <a:hlinkClick r:id="rId5"/>
              </a:rPr>
              <a:t>choekstr@calvin.edu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7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Certification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</a:t>
            </a:r>
            <a:r>
              <a:rPr lang="en-US" dirty="0"/>
              <a:t>program</a:t>
            </a:r>
          </a:p>
          <a:p>
            <a:r>
              <a:rPr lang="en-US" dirty="0"/>
              <a:t>Student </a:t>
            </a:r>
            <a:r>
              <a:rPr lang="en-US" dirty="0" smtClean="0"/>
              <a:t>teaching internship</a:t>
            </a:r>
            <a:endParaRPr lang="en-US" dirty="0"/>
          </a:p>
          <a:p>
            <a:r>
              <a:rPr lang="en-US" dirty="0"/>
              <a:t>Major/minor subject areas (endorsements)</a:t>
            </a:r>
          </a:p>
          <a:p>
            <a:r>
              <a:rPr lang="en-US" dirty="0"/>
              <a:t>Bachelor’s degree</a:t>
            </a:r>
          </a:p>
          <a:p>
            <a:r>
              <a:rPr lang="en-US" dirty="0"/>
              <a:t>MTTC tests</a:t>
            </a:r>
          </a:p>
          <a:p>
            <a:r>
              <a:rPr lang="en-US" dirty="0" smtClean="0"/>
              <a:t>CPR</a:t>
            </a:r>
            <a:r>
              <a:rPr lang="en-US" dirty="0"/>
              <a:t> </a:t>
            </a:r>
            <a:r>
              <a:rPr lang="en-US" dirty="0" smtClean="0"/>
              <a:t>and first aid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60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9073"/>
            <a:ext cx="10972800" cy="123778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Michigan law </a:t>
            </a:r>
            <a:r>
              <a:rPr lang="en-US" sz="4000" dirty="0" smtClean="0"/>
              <a:t>requires </a:t>
            </a:r>
            <a:r>
              <a:rPr lang="en-US" sz="4000" dirty="0"/>
              <a:t>certification </a:t>
            </a:r>
            <a:r>
              <a:rPr lang="en-US" sz="4000" dirty="0" smtClean="0"/>
              <a:t>for all teachers in any type of school (public, private, charter).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4059"/>
            <a:ext cx="10972800" cy="376210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TRUE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State law requires </a:t>
            </a:r>
            <a:r>
              <a:rPr lang="en-US" dirty="0" smtClean="0"/>
              <a:t>Michigan teacher certification </a:t>
            </a:r>
            <a:r>
              <a:rPr lang="en-US" dirty="0"/>
              <a:t>for teachers in </a:t>
            </a:r>
            <a:r>
              <a:rPr lang="en-US" dirty="0" smtClean="0"/>
              <a:t>private </a:t>
            </a:r>
            <a:r>
              <a:rPr lang="en-US" dirty="0"/>
              <a:t>schools in Michigan </a:t>
            </a:r>
            <a:r>
              <a:rPr lang="en-US" dirty="0" smtClean="0"/>
              <a:t>(Bible/religion teachers should be certified in another subject).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10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13317"/>
            <a:ext cx="10972800" cy="175074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“Highly Qualified” is a term the federal government uses to define qualified teachers.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33132"/>
            <a:ext cx="10972800" cy="3093032"/>
          </a:xfrm>
        </p:spPr>
        <p:txBody>
          <a:bodyPr/>
          <a:lstStyle/>
          <a:p>
            <a:pPr marL="0" lvl="1" indent="0" algn="ctr">
              <a:buNone/>
            </a:pPr>
            <a:r>
              <a:rPr lang="en-US" sz="3200" dirty="0" smtClean="0"/>
              <a:t>FALSE</a:t>
            </a:r>
            <a:endParaRPr lang="en-US" sz="3200" dirty="0"/>
          </a:p>
          <a:p>
            <a:pPr marL="0" indent="0">
              <a:buNone/>
            </a:pPr>
            <a:r>
              <a:rPr lang="en-US" dirty="0" smtClean="0"/>
              <a:t>As No Child Left Behind </a:t>
            </a:r>
            <a:r>
              <a:rPr lang="en-US" dirty="0"/>
              <a:t>is no longer in effect, each state now defines qualified teachers. </a:t>
            </a:r>
            <a:r>
              <a:rPr lang="en-US" dirty="0" smtClean="0"/>
              <a:t>In </a:t>
            </a:r>
            <a:r>
              <a:rPr lang="en-US" dirty="0"/>
              <a:t>Michigan, </a:t>
            </a:r>
            <a:r>
              <a:rPr lang="en-US" dirty="0" smtClean="0"/>
              <a:t>“appropriate placements” </a:t>
            </a:r>
            <a:r>
              <a:rPr lang="en-US" dirty="0"/>
              <a:t>are the specific grades and subjects listed on the teaching certificate.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3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58644"/>
            <a:ext cx="10972800" cy="1516566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Michigan teachers who are hired in private schools outside of Michigan must always be certified in that new state.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111190"/>
            <a:ext cx="10972800" cy="301497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FALSE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Ask each school about their policies – many Michigan teachers are hired in private schools across the US based only on the Michigan certificate.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7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13317"/>
            <a:ext cx="10972800" cy="13492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Teachers must provide proof of teaching experience every time they renew their certificates.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4059"/>
            <a:ext cx="10972800" cy="376210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FALSE</a:t>
            </a:r>
          </a:p>
          <a:p>
            <a:pPr marL="0" indent="0" algn="ctr">
              <a:buNone/>
            </a:pPr>
            <a:r>
              <a:rPr lang="en-US" dirty="0"/>
              <a:t>Proof of teaching is only required for the first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Professional </a:t>
            </a:r>
            <a:r>
              <a:rPr lang="en-US" dirty="0"/>
              <a:t>Certificate.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68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24" y="613317"/>
            <a:ext cx="11463454" cy="134929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The only requirement to add a new subject </a:t>
            </a:r>
            <a:r>
              <a:rPr lang="en-US" sz="3200" dirty="0" smtClean="0"/>
              <a:t>to </a:t>
            </a:r>
            <a:r>
              <a:rPr lang="en-US" sz="3200" dirty="0" smtClean="0"/>
              <a:t>a teaching certificate is passing the appropriate MTTC test.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53991"/>
            <a:ext cx="10972800" cy="347217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FALSE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In addition to passing the appropriate MTTC, the teacher also needs to complete an approved </a:t>
            </a:r>
            <a:r>
              <a:rPr lang="en-US" dirty="0" smtClean="0">
                <a:hlinkClick r:id="rId3"/>
              </a:rPr>
              <a:t>endorsement program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13317"/>
            <a:ext cx="10972800" cy="152771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If your certificate expires and you haven’t </a:t>
            </a:r>
            <a:r>
              <a:rPr lang="en-US" sz="4000" dirty="0" smtClean="0"/>
              <a:t>met the renewal requirements, you will </a:t>
            </a:r>
            <a:r>
              <a:rPr lang="en-US" sz="4000" i="1" dirty="0" smtClean="0"/>
              <a:t>not </a:t>
            </a:r>
            <a:r>
              <a:rPr lang="en-US" sz="4000" dirty="0" smtClean="0"/>
              <a:t>need </a:t>
            </a:r>
            <a:r>
              <a:rPr lang="en-US" sz="4000" dirty="0"/>
              <a:t>to start over and complete a new teacher education program.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33132"/>
            <a:ext cx="10972800" cy="3093032"/>
          </a:xfrm>
        </p:spPr>
        <p:txBody>
          <a:bodyPr/>
          <a:lstStyle/>
          <a:p>
            <a:pPr marL="0" lvl="1" indent="0" algn="ctr">
              <a:buNone/>
            </a:pPr>
            <a:r>
              <a:rPr lang="en-US" sz="3200" dirty="0" smtClean="0"/>
              <a:t>TRUE</a:t>
            </a:r>
            <a:endParaRPr lang="en-US" sz="3200" dirty="0"/>
          </a:p>
          <a:p>
            <a:pPr marL="0" lvl="1" indent="0" algn="ctr">
              <a:buNone/>
            </a:pPr>
            <a:r>
              <a:rPr lang="en-US" sz="3200" dirty="0"/>
              <a:t>You </a:t>
            </a:r>
            <a:r>
              <a:rPr lang="en-US" sz="3200" dirty="0" smtClean="0"/>
              <a:t>can allow the certificate to expire if your employer does not require a valid certificate. When ready to renew, you only </a:t>
            </a:r>
            <a:r>
              <a:rPr lang="en-US" sz="3200" dirty="0"/>
              <a:t>need to meet the current renewal requirements.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39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CalvinPPTTemplate</Template>
  <TotalTime>246</TotalTime>
  <Words>812</Words>
  <Application>Microsoft Office PowerPoint</Application>
  <PresentationFormat>Widescreen</PresentationFormat>
  <Paragraphs>112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Calibri</vt:lpstr>
      <vt:lpstr>Constantia</vt:lpstr>
      <vt:lpstr>Wingdings</vt:lpstr>
      <vt:lpstr>Office Theme</vt:lpstr>
      <vt:lpstr>Teacher Certification in Michigan</vt:lpstr>
      <vt:lpstr>Teacher Certification in Michigan</vt:lpstr>
      <vt:lpstr>Teacher Certification Requirements</vt:lpstr>
      <vt:lpstr>Michigan law requires certification for all teachers in any type of school (public, private, charter). </vt:lpstr>
      <vt:lpstr>“Highly Qualified” is a term the federal government uses to define qualified teachers.</vt:lpstr>
      <vt:lpstr>Michigan teachers who are hired in private schools outside of Michigan must always be certified in that new state.</vt:lpstr>
      <vt:lpstr>Teachers must provide proof of teaching experience every time they renew their certificates. </vt:lpstr>
      <vt:lpstr>The only requirement to add a new subject to a teaching certificate is passing the appropriate MTTC test.</vt:lpstr>
      <vt:lpstr>If your certificate expires and you haven’t met the renewal requirements, you will not need to start over and complete a new teacher education program.</vt:lpstr>
      <vt:lpstr>Types of Certificates and Steps to Renew - 2017</vt:lpstr>
      <vt:lpstr>Types of Certificates and Steps to Renew – 2018!</vt:lpstr>
      <vt:lpstr>Webpage with updated requirements:</vt:lpstr>
      <vt:lpstr>Teacher Evaluation System</vt:lpstr>
      <vt:lpstr>PowerPoint Presentation</vt:lpstr>
      <vt:lpstr>Other Certificates</vt:lpstr>
      <vt:lpstr>MOECS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Shari Brouwer</cp:lastModifiedBy>
  <cp:revision>23</cp:revision>
  <cp:lastPrinted>2017-10-17T20:21:06Z</cp:lastPrinted>
  <dcterms:created xsi:type="dcterms:W3CDTF">2016-06-13T20:39:40Z</dcterms:created>
  <dcterms:modified xsi:type="dcterms:W3CDTF">2017-10-17T20:36:41Z</dcterms:modified>
</cp:coreProperties>
</file>